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7" r:id="rId3"/>
    <p:sldId id="269" r:id="rId4"/>
    <p:sldId id="276" r:id="rId5"/>
    <p:sldId id="286" r:id="rId6"/>
    <p:sldId id="288" r:id="rId7"/>
    <p:sldId id="285" r:id="rId8"/>
    <p:sldId id="275" r:id="rId9"/>
    <p:sldId id="280" r:id="rId10"/>
    <p:sldId id="294" r:id="rId11"/>
    <p:sldId id="293" r:id="rId12"/>
    <p:sldId id="295" r:id="rId13"/>
    <p:sldId id="290" r:id="rId14"/>
    <p:sldId id="292" r:id="rId15"/>
    <p:sldId id="278" r:id="rId16"/>
    <p:sldId id="28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4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9701D5-7904-43B2-A388-74A30D25003B}" type="datetimeFigureOut">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1451776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9701D5-7904-43B2-A388-74A30D25003B}" type="datetimeFigureOut">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4018646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9701D5-7904-43B2-A388-74A30D25003B}" type="datetimeFigureOut">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2678003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9701D5-7904-43B2-A388-74A30D25003B}" type="datetimeFigureOut">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3058761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9701D5-7904-43B2-A388-74A30D25003B}" type="datetimeFigureOut">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1885187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9701D5-7904-43B2-A388-74A30D25003B}" type="datetimeFigureOut">
              <a:rPr lang="en-US" smtClean="0"/>
              <a:t>9/28/2015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4215474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9701D5-7904-43B2-A388-74A30D25003B}" type="datetimeFigureOut">
              <a:rPr lang="en-US" smtClean="0"/>
              <a:t>9/28/2015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345432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9701D5-7904-43B2-A388-74A30D25003B}" type="datetimeFigureOut">
              <a:rPr lang="en-US" smtClean="0"/>
              <a:t>9/28/2015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88687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9701D5-7904-43B2-A388-74A30D25003B}" type="datetimeFigureOut">
              <a:rPr lang="en-US" smtClean="0"/>
              <a:t>9/28/2015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2935964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9701D5-7904-43B2-A388-74A30D25003B}" type="datetimeFigureOut">
              <a:rPr lang="en-US" smtClean="0"/>
              <a:t>9/28/2015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2044228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9701D5-7904-43B2-A388-74A30D25003B}" type="datetimeFigureOut">
              <a:rPr lang="en-US" smtClean="0"/>
              <a:t>9/28/2015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F7E185-42D8-4C2A-850C-CE6C159C773B}" type="slidenum">
              <a:rPr lang="en-US" smtClean="0"/>
              <a:t>‹#›</a:t>
            </a:fld>
            <a:endParaRPr lang="en-US"/>
          </a:p>
        </p:txBody>
      </p:sp>
    </p:spTree>
    <p:extLst>
      <p:ext uri="{BB962C8B-B14F-4D97-AF65-F5344CB8AC3E}">
        <p14:creationId xmlns:p14="http://schemas.microsoft.com/office/powerpoint/2010/main" val="2466296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9701D5-7904-43B2-A388-74A30D25003B}" type="datetimeFigureOut">
              <a:rPr lang="en-US" smtClean="0"/>
              <a:t>9/28/2015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F7E185-42D8-4C2A-850C-CE6C159C773B}" type="slidenum">
              <a:rPr lang="en-US" smtClean="0"/>
              <a:t>‹#›</a:t>
            </a:fld>
            <a:endParaRPr lang="en-US"/>
          </a:p>
        </p:txBody>
      </p:sp>
    </p:spTree>
    <p:extLst>
      <p:ext uri="{BB962C8B-B14F-4D97-AF65-F5344CB8AC3E}">
        <p14:creationId xmlns:p14="http://schemas.microsoft.com/office/powerpoint/2010/main" val="2966865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8000" r="-8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Cooper Black" pitchFamily="18" charset="0"/>
              </a:rPr>
              <a:t>Welcome to Arabic Level I</a:t>
            </a:r>
            <a:br>
              <a:rPr lang="en-US" b="1" dirty="0" smtClean="0">
                <a:latin typeface="Cooper Black" pitchFamily="18" charset="0"/>
              </a:rPr>
            </a:br>
            <a:r>
              <a:rPr lang="en-US" b="1" dirty="0" smtClean="0">
                <a:latin typeface="Cooper Black" pitchFamily="18" charset="0"/>
              </a:rPr>
              <a:t>by Kurzban</a:t>
            </a:r>
            <a:endParaRPr lang="en-US" b="1" dirty="0">
              <a:latin typeface="Cooper Black" pitchFamily="18" charset="0"/>
            </a:endParaRPr>
          </a:p>
        </p:txBody>
      </p:sp>
      <p:sp>
        <p:nvSpPr>
          <p:cNvPr id="3" name="Content Placeholder 2"/>
          <p:cNvSpPr>
            <a:spLocks noGrp="1"/>
          </p:cNvSpPr>
          <p:nvPr>
            <p:ph idx="1"/>
          </p:nvPr>
        </p:nvSpPr>
        <p:spPr/>
        <p:txBody>
          <a:bodyPr/>
          <a:lstStyle/>
          <a:p>
            <a:pPr marL="0" indent="0">
              <a:buNone/>
            </a:pPr>
            <a:endParaRPr lang="en-US" dirty="0" smtClean="0"/>
          </a:p>
          <a:p>
            <a:endParaRPr lang="en-US" dirty="0"/>
          </a:p>
        </p:txBody>
      </p:sp>
    </p:spTree>
    <p:extLst>
      <p:ext uri="{BB962C8B-B14F-4D97-AF65-F5344CB8AC3E}">
        <p14:creationId xmlns:p14="http://schemas.microsoft.com/office/powerpoint/2010/main" val="5782048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4000" dirty="0" smtClean="0"/>
              <a:t> Lets examine this !</a:t>
            </a:r>
          </a:p>
          <a:p>
            <a:pPr marL="0" indent="0" algn="r">
              <a:buNone/>
            </a:pPr>
            <a:r>
              <a:rPr lang="ar-AE" sz="4000" dirty="0"/>
              <a:t>أين هو بيتك </a:t>
            </a:r>
            <a:endParaRPr lang="en-US" sz="4000" dirty="0"/>
          </a:p>
          <a:p>
            <a:pPr marL="0" indent="0">
              <a:buNone/>
            </a:pPr>
            <a:endParaRPr lang="en-US" sz="4000" dirty="0" smtClean="0"/>
          </a:p>
          <a:p>
            <a:pPr marL="0" indent="0">
              <a:buNone/>
            </a:pPr>
            <a:endParaRPr lang="en-US" sz="4000" dirty="0" smtClean="0"/>
          </a:p>
          <a:p>
            <a:pPr marL="0" indent="0">
              <a:buNone/>
            </a:pPr>
            <a:r>
              <a:rPr lang="en-US" sz="4000" dirty="0" smtClean="0"/>
              <a:t>Where is your house? (M)</a:t>
            </a:r>
            <a:endParaRPr lang="en-US" sz="4000" dirty="0"/>
          </a:p>
        </p:txBody>
      </p:sp>
      <p:sp>
        <p:nvSpPr>
          <p:cNvPr id="6" name="Title 5"/>
          <p:cNvSpPr>
            <a:spLocks noGrp="1"/>
          </p:cNvSpPr>
          <p:nvPr>
            <p:ph type="title"/>
          </p:nvPr>
        </p:nvSpPr>
        <p:spPr/>
        <p:txBody>
          <a:bodyPr>
            <a:normAutofit fontScale="90000"/>
          </a:bodyPr>
          <a:lstStyle/>
          <a:p>
            <a:r>
              <a:rPr lang="en-US" dirty="0" smtClean="0"/>
              <a:t>Make sure you write the previous examples in your note book</a:t>
            </a:r>
            <a:endParaRPr lang="en-US" dirty="0"/>
          </a:p>
        </p:txBody>
      </p:sp>
    </p:spTree>
    <p:extLst>
      <p:ext uri="{BB962C8B-B14F-4D97-AF65-F5344CB8AC3E}">
        <p14:creationId xmlns:p14="http://schemas.microsoft.com/office/powerpoint/2010/main" val="37924141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r">
              <a:buNone/>
            </a:pPr>
            <a:r>
              <a:rPr lang="ar-AE" sz="4000" dirty="0"/>
              <a:t>هل تناول الغداء اليوم؟</a:t>
            </a:r>
            <a:r>
              <a:rPr lang="en-US" sz="4000" dirty="0" smtClean="0"/>
              <a:t> </a:t>
            </a:r>
          </a:p>
          <a:p>
            <a:pPr marL="0" indent="0">
              <a:buNone/>
            </a:pPr>
            <a:endParaRPr lang="en-US" sz="4000" dirty="0"/>
          </a:p>
          <a:p>
            <a:pPr marL="0" indent="0">
              <a:buNone/>
            </a:pPr>
            <a:endParaRPr lang="en-US" sz="4000" dirty="0" smtClean="0"/>
          </a:p>
          <a:p>
            <a:pPr marL="0" indent="0">
              <a:buNone/>
            </a:pPr>
            <a:endParaRPr lang="en-US" sz="4000" dirty="0"/>
          </a:p>
          <a:p>
            <a:pPr marL="0" indent="0">
              <a:buNone/>
            </a:pPr>
            <a:r>
              <a:rPr lang="en-US" sz="4000" dirty="0"/>
              <a:t>Have you had lunch today?</a:t>
            </a:r>
            <a:endParaRPr lang="ar-AE" sz="4000" dirty="0"/>
          </a:p>
        </p:txBody>
      </p:sp>
      <p:sp>
        <p:nvSpPr>
          <p:cNvPr id="6" name="Title 5"/>
          <p:cNvSpPr>
            <a:spLocks noGrp="1"/>
          </p:cNvSpPr>
          <p:nvPr>
            <p:ph type="title"/>
          </p:nvPr>
        </p:nvSpPr>
        <p:spPr/>
        <p:txBody>
          <a:bodyPr>
            <a:normAutofit fontScale="90000"/>
          </a:bodyPr>
          <a:lstStyle/>
          <a:p>
            <a:r>
              <a:rPr lang="en-US" dirty="0" smtClean="0"/>
              <a:t>Make sure you write the previous examples in your note book</a:t>
            </a:r>
            <a:endParaRPr lang="en-US" dirty="0"/>
          </a:p>
        </p:txBody>
      </p:sp>
    </p:spTree>
    <p:extLst>
      <p:ext uri="{BB962C8B-B14F-4D97-AF65-F5344CB8AC3E}">
        <p14:creationId xmlns:p14="http://schemas.microsoft.com/office/powerpoint/2010/main" val="2437913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r">
              <a:buNone/>
            </a:pPr>
            <a:r>
              <a:rPr lang="ar-AE" sz="4000" dirty="0"/>
              <a:t>أنا أحب اللغة العربية</a:t>
            </a:r>
            <a:r>
              <a:rPr lang="en-US" sz="4000" dirty="0" smtClean="0"/>
              <a:t> </a:t>
            </a:r>
          </a:p>
          <a:p>
            <a:pPr marL="0" indent="0">
              <a:buNone/>
            </a:pPr>
            <a:endParaRPr lang="en-US" sz="4000" dirty="0"/>
          </a:p>
          <a:p>
            <a:pPr marL="0" indent="0">
              <a:buNone/>
            </a:pPr>
            <a:endParaRPr lang="en-US" sz="4000" dirty="0" smtClean="0"/>
          </a:p>
          <a:p>
            <a:pPr marL="0" indent="0">
              <a:buNone/>
            </a:pPr>
            <a:endParaRPr lang="en-US" sz="4000" dirty="0"/>
          </a:p>
          <a:p>
            <a:pPr marL="0" indent="0">
              <a:buNone/>
            </a:pPr>
            <a:r>
              <a:rPr lang="en-US" sz="4000" dirty="0" smtClean="0"/>
              <a:t>I love Arabic</a:t>
            </a:r>
            <a:endParaRPr lang="ar-AE" sz="4000" dirty="0"/>
          </a:p>
        </p:txBody>
      </p:sp>
      <p:sp>
        <p:nvSpPr>
          <p:cNvPr id="6" name="Title 5"/>
          <p:cNvSpPr>
            <a:spLocks noGrp="1"/>
          </p:cNvSpPr>
          <p:nvPr>
            <p:ph type="title"/>
          </p:nvPr>
        </p:nvSpPr>
        <p:spPr/>
        <p:txBody>
          <a:bodyPr>
            <a:normAutofit fontScale="90000"/>
          </a:bodyPr>
          <a:lstStyle/>
          <a:p>
            <a:r>
              <a:rPr lang="en-US" dirty="0" smtClean="0"/>
              <a:t>Make sure you write the previous examples in your note book</a:t>
            </a:r>
            <a:endParaRPr lang="en-US" dirty="0"/>
          </a:p>
        </p:txBody>
      </p:sp>
    </p:spTree>
    <p:extLst>
      <p:ext uri="{BB962C8B-B14F-4D97-AF65-F5344CB8AC3E}">
        <p14:creationId xmlns:p14="http://schemas.microsoft.com/office/powerpoint/2010/main" val="34887809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a:t>
            </a:r>
            <a:endParaRPr lang="en-US" dirty="0"/>
          </a:p>
        </p:txBody>
      </p:sp>
      <p:sp>
        <p:nvSpPr>
          <p:cNvPr id="3" name="Content Placeholder 2"/>
          <p:cNvSpPr>
            <a:spLocks noGrp="1"/>
          </p:cNvSpPr>
          <p:nvPr>
            <p:ph idx="1"/>
          </p:nvPr>
        </p:nvSpPr>
        <p:spPr/>
        <p:txBody>
          <a:bodyPr/>
          <a:lstStyle/>
          <a:p>
            <a:r>
              <a:rPr lang="en-US" dirty="0" smtClean="0"/>
              <a:t>In 1988 </a:t>
            </a:r>
            <a:r>
              <a:rPr lang="en-US" dirty="0" err="1" smtClean="0"/>
              <a:t>Naguib</a:t>
            </a:r>
            <a:r>
              <a:rPr lang="en-US" dirty="0" smtClean="0"/>
              <a:t> Mahfouz, an Egyptian writer, won the Nobel prize for literature.  He died in 2006 at the age of 94. The prize created international interest in Modern Arabic literature. Mahfouz himself has written many novels which can be found outside the Arab World both in the original Arabic and in translation. </a:t>
            </a:r>
            <a:endParaRPr lang="en-US" dirty="0"/>
          </a:p>
        </p:txBody>
      </p:sp>
    </p:spTree>
    <p:extLst>
      <p:ext uri="{BB962C8B-B14F-4D97-AF65-F5344CB8AC3E}">
        <p14:creationId xmlns:p14="http://schemas.microsoft.com/office/powerpoint/2010/main" val="15338274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a:t>
            </a:r>
            <a:endParaRPr lang="en-US" dirty="0"/>
          </a:p>
        </p:txBody>
      </p:sp>
      <p:sp>
        <p:nvSpPr>
          <p:cNvPr id="3" name="Content Placeholder 2"/>
          <p:cNvSpPr>
            <a:spLocks noGrp="1"/>
          </p:cNvSpPr>
          <p:nvPr>
            <p:ph idx="1"/>
          </p:nvPr>
        </p:nvSpPr>
        <p:spPr/>
        <p:txBody>
          <a:bodyPr/>
          <a:lstStyle/>
          <a:p>
            <a:r>
              <a:rPr lang="en-US" dirty="0" smtClean="0"/>
              <a:t>Your mission is to find out more about this novelist and list all his achievements including any books, stories…etc..</a:t>
            </a:r>
          </a:p>
          <a:p>
            <a:r>
              <a:rPr lang="en-US" dirty="0" smtClean="0"/>
              <a:t>Your assignment (2-3 paragraphs) must be typed with proper headings, pictures if necessary… and emailed to me within one week of today’s date.</a:t>
            </a:r>
          </a:p>
          <a:p>
            <a:r>
              <a:rPr lang="en-US" dirty="0" smtClean="0"/>
              <a:t>This assignments is worth 20 points.</a:t>
            </a:r>
          </a:p>
          <a:p>
            <a:endParaRPr lang="en-US" dirty="0"/>
          </a:p>
        </p:txBody>
      </p:sp>
    </p:spTree>
    <p:extLst>
      <p:ext uri="{BB962C8B-B14F-4D97-AF65-F5344CB8AC3E}">
        <p14:creationId xmlns:p14="http://schemas.microsoft.com/office/powerpoint/2010/main" val="24743965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4000" dirty="0" smtClean="0">
                <a:latin typeface="Cooper Black" pitchFamily="18" charset="0"/>
              </a:rPr>
              <a:t>Examine these words and identify the vowels that we have discussed by circling them and list their names</a:t>
            </a:r>
          </a:p>
          <a:p>
            <a:pPr marL="0" indent="0">
              <a:buNone/>
            </a:pPr>
            <a:endParaRPr lang="en-US" sz="4000" dirty="0" smtClean="0">
              <a:latin typeface="Cooper Black" pitchFamily="18" charset="0"/>
            </a:endParaRPr>
          </a:p>
          <a:p>
            <a:pPr marL="0" indent="0">
              <a:buNone/>
            </a:pPr>
            <a:endParaRPr lang="en-US" sz="4000" dirty="0" smtClean="0"/>
          </a:p>
          <a:p>
            <a:pPr marL="0" indent="0">
              <a:buNone/>
            </a:pPr>
            <a:endParaRPr lang="en-US" sz="4000" dirty="0"/>
          </a:p>
          <a:p>
            <a:pPr marL="0" indent="0">
              <a:buNone/>
            </a:pPr>
            <a:endParaRPr lang="en-US" sz="4000" dirty="0" smtClean="0"/>
          </a:p>
          <a:p>
            <a:pPr marL="0" indent="0">
              <a:buNone/>
            </a:pPr>
            <a:endParaRPr lang="en-US" sz="4000" dirty="0" smtClean="0"/>
          </a:p>
        </p:txBody>
      </p:sp>
      <p:sp>
        <p:nvSpPr>
          <p:cNvPr id="6" name="Title 5"/>
          <p:cNvSpPr>
            <a:spLocks noGrp="1"/>
          </p:cNvSpPr>
          <p:nvPr>
            <p:ph type="title"/>
          </p:nvPr>
        </p:nvSpPr>
        <p:spPr/>
        <p:txBody>
          <a:bodyPr/>
          <a:lstStyle/>
          <a:p>
            <a:r>
              <a:rPr lang="en-US" dirty="0" smtClean="0"/>
              <a:t>Summary</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115550" cy="7210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90084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Review</a:t>
            </a:r>
            <a:endParaRPr lang="en-US" sz="6600" dirty="0"/>
          </a:p>
        </p:txBody>
      </p:sp>
      <p:sp>
        <p:nvSpPr>
          <p:cNvPr id="3" name="Content Placeholder 2"/>
          <p:cNvSpPr>
            <a:spLocks noGrp="1"/>
          </p:cNvSpPr>
          <p:nvPr>
            <p:ph idx="1"/>
          </p:nvPr>
        </p:nvSpPr>
        <p:spPr/>
        <p:txBody>
          <a:bodyPr/>
          <a:lstStyle/>
          <a:p>
            <a:r>
              <a:rPr lang="en-US" dirty="0" smtClean="0"/>
              <a:t> </a:t>
            </a:r>
            <a:r>
              <a:rPr lang="en-US" sz="6600" dirty="0" smtClean="0"/>
              <a:t>Review</a:t>
            </a:r>
          </a:p>
          <a:p>
            <a:r>
              <a:rPr lang="en-US" sz="6600" dirty="0" smtClean="0"/>
              <a:t>Make your flash card for this lesson</a:t>
            </a:r>
          </a:p>
          <a:p>
            <a:r>
              <a:rPr lang="en-US" sz="6600" dirty="0" smtClean="0"/>
              <a:t>Questions????</a:t>
            </a:r>
            <a:endParaRPr lang="en-US" sz="6600" dirty="0"/>
          </a:p>
        </p:txBody>
      </p:sp>
    </p:spTree>
    <p:extLst>
      <p:ext uri="{BB962C8B-B14F-4D97-AF65-F5344CB8AC3E}">
        <p14:creationId xmlns:p14="http://schemas.microsoft.com/office/powerpoint/2010/main" val="34063355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smtClean="0"/>
              <a:t>Lesson </a:t>
            </a:r>
            <a:r>
              <a:rPr lang="en-US" dirty="0"/>
              <a:t>5</a:t>
            </a:r>
            <a:r>
              <a:rPr lang="en-US" dirty="0" smtClean="0"/>
              <a:t>:                               </a:t>
            </a:r>
            <a:r>
              <a:rPr lang="ar-AE" dirty="0"/>
              <a:t>الدرس </a:t>
            </a:r>
            <a:r>
              <a:rPr lang="ar-AE" dirty="0" smtClean="0"/>
              <a:t>الخامس</a:t>
            </a:r>
            <a:r>
              <a:rPr lang="en-US" dirty="0" smtClean="0"/>
              <a:t> </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dirty="0" smtClean="0"/>
              <a:t>Objectives: </a:t>
            </a:r>
          </a:p>
          <a:p>
            <a:r>
              <a:rPr lang="en-US" dirty="0" smtClean="0"/>
              <a:t>Review</a:t>
            </a:r>
          </a:p>
          <a:p>
            <a:r>
              <a:rPr lang="en-US" dirty="0" smtClean="0"/>
              <a:t>Identify </a:t>
            </a:r>
            <a:r>
              <a:rPr lang="en-US" dirty="0"/>
              <a:t>l</a:t>
            </a:r>
            <a:r>
              <a:rPr lang="en-US" dirty="0" smtClean="0"/>
              <a:t>ong and Short Vowels</a:t>
            </a:r>
          </a:p>
          <a:p>
            <a:r>
              <a:rPr lang="en-US" dirty="0" smtClean="0"/>
              <a:t>Practice</a:t>
            </a:r>
          </a:p>
          <a:p>
            <a:r>
              <a:rPr lang="en-US" dirty="0" smtClean="0"/>
              <a:t>Summary </a:t>
            </a:r>
          </a:p>
          <a:p>
            <a:r>
              <a:rPr lang="en-US" dirty="0" smtClean="0"/>
              <a:t>Flash card</a:t>
            </a:r>
          </a:p>
          <a:p>
            <a:endParaRPr lang="en-US" dirty="0"/>
          </a:p>
        </p:txBody>
      </p:sp>
    </p:spTree>
    <p:extLst>
      <p:ext uri="{BB962C8B-B14F-4D97-AF65-F5344CB8AC3E}">
        <p14:creationId xmlns:p14="http://schemas.microsoft.com/office/powerpoint/2010/main" val="12936019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dirty="0" smtClean="0"/>
              <a:t/>
            </a:r>
            <a:br>
              <a:rPr lang="en-US" dirty="0" smtClean="0"/>
            </a:br>
            <a:r>
              <a:rPr lang="en-US" dirty="0" smtClean="0"/>
              <a:t>Lesson </a:t>
            </a:r>
            <a:r>
              <a:rPr lang="en-US" dirty="0"/>
              <a:t>5</a:t>
            </a:r>
            <a:r>
              <a:rPr lang="en-US" dirty="0" smtClean="0"/>
              <a:t>: Do Now:</a:t>
            </a:r>
            <a:br>
              <a:rPr lang="en-US" dirty="0" smtClean="0"/>
            </a:br>
            <a:r>
              <a:rPr lang="en-US" dirty="0" smtClean="0"/>
              <a:t>Review short and long vowels</a:t>
            </a:r>
            <a:br>
              <a:rPr lang="en-US" dirty="0" smtClean="0"/>
            </a:br>
            <a:endParaRPr lang="en-US" dirty="0"/>
          </a:p>
        </p:txBody>
      </p:sp>
      <p:sp>
        <p:nvSpPr>
          <p:cNvPr id="4" name="Content Placeholder 3"/>
          <p:cNvSpPr>
            <a:spLocks noGrp="1"/>
          </p:cNvSpPr>
          <p:nvPr>
            <p:ph idx="1"/>
          </p:nvPr>
        </p:nvSpPr>
        <p:spPr>
          <a:xfrm>
            <a:off x="533400" y="1447800"/>
            <a:ext cx="8229600" cy="4525963"/>
          </a:xfrm>
        </p:spPr>
        <p:txBody>
          <a:bodyPr/>
          <a:lstStyle/>
          <a:p>
            <a:pPr marL="0" indent="0" algn="r">
              <a:buNone/>
            </a:pPr>
            <a:r>
              <a:rPr lang="ar-AE" dirty="0"/>
              <a:t>رَ + ت +ي + ب= </a:t>
            </a:r>
            <a:endParaRPr lang="en-US" dirty="0" smtClean="0"/>
          </a:p>
          <a:p>
            <a:pPr marL="0" indent="0" algn="r">
              <a:buNone/>
            </a:pPr>
            <a:endParaRPr lang="en-US" dirty="0" smtClean="0"/>
          </a:p>
          <a:p>
            <a:pPr marL="0" indent="0" algn="r">
              <a:buNone/>
            </a:pPr>
            <a:r>
              <a:rPr lang="ar-AE" dirty="0" smtClean="0"/>
              <a:t>ث </a:t>
            </a:r>
            <a:r>
              <a:rPr lang="ar-AE" dirty="0"/>
              <a:t>+ا +بِ +ت </a:t>
            </a:r>
            <a:r>
              <a:rPr lang="ar-AE" dirty="0" smtClean="0"/>
              <a:t>=</a:t>
            </a:r>
            <a:endParaRPr lang="en-US" dirty="0" smtClean="0"/>
          </a:p>
          <a:p>
            <a:pPr marL="0" indent="0" algn="r">
              <a:buNone/>
            </a:pPr>
            <a:endParaRPr lang="en-US" dirty="0" smtClean="0"/>
          </a:p>
          <a:p>
            <a:pPr marL="0" indent="0" algn="r">
              <a:buNone/>
            </a:pPr>
            <a:r>
              <a:rPr lang="ar-AE" dirty="0" smtClean="0"/>
              <a:t>زِ </a:t>
            </a:r>
            <a:r>
              <a:rPr lang="ar-AE" dirty="0"/>
              <a:t>+ رْ + ي + ا + ب </a:t>
            </a:r>
            <a:r>
              <a:rPr lang="ar-AE" dirty="0" smtClean="0"/>
              <a:t>=</a:t>
            </a:r>
            <a:endParaRPr lang="en-US" dirty="0" smtClean="0"/>
          </a:p>
          <a:p>
            <a:pPr marL="0" indent="0" algn="r">
              <a:buNone/>
            </a:pPr>
            <a:endParaRPr lang="en-US" dirty="0" smtClean="0"/>
          </a:p>
          <a:p>
            <a:pPr marL="0" indent="0" algn="r">
              <a:buNone/>
            </a:pPr>
            <a:r>
              <a:rPr lang="ar-AE" dirty="0" smtClean="0"/>
              <a:t> </a:t>
            </a:r>
            <a:r>
              <a:rPr lang="ar-AE" dirty="0"/>
              <a:t>ي + د +ا + ن =</a:t>
            </a:r>
            <a:endParaRPr lang="en-US" dirty="0"/>
          </a:p>
          <a:p>
            <a:endParaRPr lang="en-US" dirty="0"/>
          </a:p>
        </p:txBody>
      </p:sp>
    </p:spTree>
    <p:extLst>
      <p:ext uri="{BB962C8B-B14F-4D97-AF65-F5344CB8AC3E}">
        <p14:creationId xmlns:p14="http://schemas.microsoft.com/office/powerpoint/2010/main" val="1013305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00200"/>
            <a:ext cx="8229600" cy="4525963"/>
          </a:xfrm>
        </p:spPr>
        <p:txBody>
          <a:bodyPr>
            <a:normAutofit lnSpcReduction="10000"/>
          </a:bodyPr>
          <a:lstStyle/>
          <a:p>
            <a:pPr marL="0" indent="0" algn="r">
              <a:buNone/>
            </a:pPr>
            <a:r>
              <a:rPr lang="ar-AE" sz="6600" dirty="0"/>
              <a:t>ثَ +ب + ب +تَ= </a:t>
            </a:r>
            <a:endParaRPr lang="en-US" sz="6600" dirty="0" smtClean="0"/>
          </a:p>
          <a:p>
            <a:pPr marL="0" indent="0" algn="r">
              <a:buNone/>
            </a:pPr>
            <a:r>
              <a:rPr lang="ar-AE" sz="6600" dirty="0"/>
              <a:t>ب + يْ +نَ </a:t>
            </a:r>
            <a:r>
              <a:rPr lang="ar-AE" sz="6600" dirty="0" smtClean="0"/>
              <a:t>=</a:t>
            </a:r>
            <a:endParaRPr lang="en-US" sz="6600" dirty="0" smtClean="0"/>
          </a:p>
          <a:p>
            <a:pPr marL="0" indent="0" algn="r">
              <a:buNone/>
            </a:pPr>
            <a:r>
              <a:rPr lang="en-US" sz="6600" dirty="0" smtClean="0"/>
              <a:t>=</a:t>
            </a:r>
            <a:r>
              <a:rPr lang="ar-AE" sz="6600" dirty="0" smtClean="0"/>
              <a:t>يَ </a:t>
            </a:r>
            <a:r>
              <a:rPr lang="ar-AE" sz="6600" dirty="0"/>
              <a:t>+ بُ + ثُ +</a:t>
            </a:r>
            <a:r>
              <a:rPr lang="ar-AE" sz="6600" dirty="0" smtClean="0"/>
              <a:t>ث</a:t>
            </a:r>
            <a:endParaRPr lang="en-US" sz="6600" dirty="0" smtClean="0"/>
          </a:p>
          <a:p>
            <a:pPr marL="0" indent="0" algn="r">
              <a:buNone/>
            </a:pPr>
            <a:r>
              <a:rPr lang="ar-AE" sz="6600" dirty="0" smtClean="0"/>
              <a:t> </a:t>
            </a:r>
            <a:r>
              <a:rPr lang="ar-AE" sz="6600" dirty="0"/>
              <a:t>ب + يْ+ت =</a:t>
            </a:r>
            <a:r>
              <a:rPr lang="en-US" sz="6600" dirty="0" smtClean="0"/>
              <a:t>  </a:t>
            </a:r>
          </a:p>
        </p:txBody>
      </p:sp>
      <p:sp>
        <p:nvSpPr>
          <p:cNvPr id="6" name="Title 5"/>
          <p:cNvSpPr>
            <a:spLocks noGrp="1"/>
          </p:cNvSpPr>
          <p:nvPr>
            <p:ph type="title"/>
          </p:nvPr>
        </p:nvSpPr>
        <p:spPr/>
        <p:txBody>
          <a:bodyPr>
            <a:normAutofit fontScale="90000"/>
          </a:bodyPr>
          <a:lstStyle/>
          <a:p>
            <a:r>
              <a:rPr lang="en-US" dirty="0" smtClean="0"/>
              <a:t>Arabic Alphabet: practice connecting them</a:t>
            </a:r>
            <a:endParaRPr lang="en-US" dirty="0"/>
          </a:p>
        </p:txBody>
      </p:sp>
    </p:spTree>
    <p:extLst>
      <p:ext uri="{BB962C8B-B14F-4D97-AF65-F5344CB8AC3E}">
        <p14:creationId xmlns:p14="http://schemas.microsoft.com/office/powerpoint/2010/main" val="522337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dirty="0" smtClean="0"/>
              <a:t>Lesson </a:t>
            </a:r>
            <a:r>
              <a:rPr lang="en-US" dirty="0"/>
              <a:t>5</a:t>
            </a:r>
            <a:r>
              <a:rPr lang="en-US" dirty="0" smtClean="0"/>
              <a:t>: Review short &amp; long vowels</a:t>
            </a:r>
            <a:br>
              <a:rPr lang="en-US" dirty="0" smtClean="0"/>
            </a:br>
            <a:endParaRPr lang="en-US" dirty="0"/>
          </a:p>
        </p:txBody>
      </p:sp>
      <p:sp>
        <p:nvSpPr>
          <p:cNvPr id="4" name="Content Placeholder 3"/>
          <p:cNvSpPr>
            <a:spLocks noGrp="1"/>
          </p:cNvSpPr>
          <p:nvPr>
            <p:ph idx="1"/>
          </p:nvPr>
        </p:nvSpPr>
        <p:spPr>
          <a:xfrm>
            <a:off x="533400" y="1447800"/>
            <a:ext cx="8229600" cy="4525963"/>
          </a:xfrm>
        </p:spPr>
        <p:txBody>
          <a:bodyPr/>
          <a:lstStyle/>
          <a:p>
            <a:r>
              <a:rPr lang="en-US" sz="1800" dirty="0" smtClean="0"/>
              <a:t>Remember that </a:t>
            </a:r>
            <a:r>
              <a:rPr lang="en-US" sz="1800" dirty="0" err="1" smtClean="0"/>
              <a:t>sukoon</a:t>
            </a:r>
            <a:r>
              <a:rPr lang="en-US" sz="1800" dirty="0" smtClean="0"/>
              <a:t>, </a:t>
            </a:r>
            <a:r>
              <a:rPr lang="en-US" sz="1800" dirty="0"/>
              <a:t>i</a:t>
            </a:r>
            <a:r>
              <a:rPr lang="en-US" sz="1800" dirty="0" smtClean="0"/>
              <a:t>t indicate that no vowel sound follows that letter such as {Stay</a:t>
            </a:r>
            <a:r>
              <a:rPr lang="en-US" sz="1800" dirty="0"/>
              <a:t> </a:t>
            </a:r>
            <a:r>
              <a:rPr lang="en-US" sz="1800" dirty="0" smtClean="0"/>
              <a:t>&amp; drag}</a:t>
            </a:r>
          </a:p>
          <a:p>
            <a:endParaRPr lang="en-US" sz="1200" dirty="0"/>
          </a:p>
          <a:p>
            <a:r>
              <a:rPr lang="en-US" sz="2800" dirty="0" smtClean="0"/>
              <a:t>Work backwards: Identify each letter</a:t>
            </a:r>
            <a:endParaRPr lang="en-US" sz="2800" dirty="0"/>
          </a:p>
          <a:p>
            <a:pPr marL="0" indent="0">
              <a:buNone/>
            </a:pPr>
            <a:r>
              <a:rPr lang="en-US" dirty="0" smtClean="0"/>
              <a:t>____ + ___+ ____                                              </a:t>
            </a:r>
            <a:r>
              <a:rPr lang="ar-AE" dirty="0" smtClean="0"/>
              <a:t> </a:t>
            </a:r>
            <a:r>
              <a:rPr lang="ar-AE" dirty="0"/>
              <a:t>تِبْن = </a:t>
            </a:r>
            <a:endParaRPr lang="en-US" dirty="0" smtClean="0"/>
          </a:p>
          <a:p>
            <a:pPr marL="0" indent="0" algn="r">
              <a:buNone/>
            </a:pPr>
            <a:r>
              <a:rPr lang="ar-AE" dirty="0" smtClean="0"/>
              <a:t> </a:t>
            </a:r>
            <a:r>
              <a:rPr lang="ar-AE" dirty="0"/>
              <a:t>بُنّ = </a:t>
            </a:r>
            <a:endParaRPr lang="en-US" dirty="0" smtClean="0"/>
          </a:p>
          <a:p>
            <a:pPr marL="0" indent="0" algn="r">
              <a:buNone/>
            </a:pPr>
            <a:r>
              <a:rPr lang="ar-AE" dirty="0" smtClean="0"/>
              <a:t>أنا </a:t>
            </a:r>
            <a:r>
              <a:rPr lang="ar-AE" dirty="0"/>
              <a:t>= </a:t>
            </a:r>
            <a:endParaRPr lang="en-US" dirty="0" smtClean="0"/>
          </a:p>
          <a:p>
            <a:pPr marL="0" indent="0" algn="r">
              <a:buNone/>
            </a:pPr>
            <a:r>
              <a:rPr lang="ar-AE" dirty="0" smtClean="0"/>
              <a:t> </a:t>
            </a:r>
            <a:r>
              <a:rPr lang="ar-AE" dirty="0"/>
              <a:t>أنْتِ = </a:t>
            </a:r>
            <a:endParaRPr lang="en-US" dirty="0" smtClean="0"/>
          </a:p>
          <a:p>
            <a:pPr marL="0" indent="0" algn="r">
              <a:buNone/>
            </a:pPr>
            <a:r>
              <a:rPr lang="ar-AE" dirty="0" smtClean="0"/>
              <a:t>أنْتَ </a:t>
            </a:r>
            <a:r>
              <a:rPr lang="ar-AE" dirty="0"/>
              <a:t>= </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2063257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dirty="0" smtClean="0"/>
              <a:t>Working with </a:t>
            </a:r>
            <a:r>
              <a:rPr lang="en-US" dirty="0" err="1" smtClean="0"/>
              <a:t>Hamza</a:t>
            </a:r>
            <a:r>
              <a:rPr lang="en-US" dirty="0" smtClean="0"/>
              <a:t/>
            </a:r>
            <a:br>
              <a:rPr lang="en-US" dirty="0" smtClean="0"/>
            </a:br>
            <a:endParaRPr lang="en-US" dirty="0"/>
          </a:p>
        </p:txBody>
      </p:sp>
      <p:sp>
        <p:nvSpPr>
          <p:cNvPr id="4" name="Content Placeholder 3"/>
          <p:cNvSpPr>
            <a:spLocks noGrp="1"/>
          </p:cNvSpPr>
          <p:nvPr>
            <p:ph idx="1"/>
          </p:nvPr>
        </p:nvSpPr>
        <p:spPr>
          <a:xfrm>
            <a:off x="533400" y="1447800"/>
            <a:ext cx="8229600" cy="4525963"/>
          </a:xfrm>
        </p:spPr>
        <p:txBody>
          <a:bodyPr>
            <a:normAutofit/>
          </a:bodyPr>
          <a:lstStyle/>
          <a:p>
            <a:r>
              <a:rPr lang="en-US" dirty="0" err="1" smtClean="0"/>
              <a:t>Alif</a:t>
            </a:r>
            <a:r>
              <a:rPr lang="en-US" dirty="0" smtClean="0"/>
              <a:t> is unique amongst Arabic letters because it does not have a definite sound.</a:t>
            </a:r>
          </a:p>
          <a:p>
            <a:r>
              <a:rPr lang="en-US" dirty="0" smtClean="0"/>
              <a:t>There are two main ways an </a:t>
            </a:r>
            <a:r>
              <a:rPr lang="en-US" dirty="0" err="1"/>
              <a:t>A</a:t>
            </a:r>
            <a:r>
              <a:rPr lang="en-US" dirty="0" err="1" smtClean="0"/>
              <a:t>lif</a:t>
            </a:r>
            <a:r>
              <a:rPr lang="en-US" dirty="0" smtClean="0"/>
              <a:t> is used:</a:t>
            </a:r>
          </a:p>
          <a:p>
            <a:r>
              <a:rPr lang="en-US" dirty="0" smtClean="0"/>
              <a:t>1] To form the long vowel a OR </a:t>
            </a:r>
          </a:p>
          <a:p>
            <a:r>
              <a:rPr lang="en-US" dirty="0" smtClean="0"/>
              <a:t>2] To carry a short vowel.  If a word begins with a short vowel, the vowel sign cannot simply hang in the air before the next letter.</a:t>
            </a:r>
            <a:endParaRPr lang="en-US" dirty="0"/>
          </a:p>
        </p:txBody>
      </p:sp>
    </p:spTree>
    <p:extLst>
      <p:ext uri="{BB962C8B-B14F-4D97-AF65-F5344CB8AC3E}">
        <p14:creationId xmlns:p14="http://schemas.microsoft.com/office/powerpoint/2010/main" val="3835603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err="1" smtClean="0"/>
              <a:t>Hamza</a:t>
            </a:r>
            <a:endParaRPr lang="en-US" dirty="0"/>
          </a:p>
        </p:txBody>
      </p:sp>
      <p:sp>
        <p:nvSpPr>
          <p:cNvPr id="2" name="Content Placeholder 1"/>
          <p:cNvSpPr>
            <a:spLocks noGrp="1"/>
          </p:cNvSpPr>
          <p:nvPr>
            <p:ph idx="1"/>
          </p:nvPr>
        </p:nvSpPr>
        <p:spPr/>
        <p:txBody>
          <a:bodyPr/>
          <a:lstStyle/>
          <a:p>
            <a:endParaRPr lang="en-US" dirty="0" smtClean="0"/>
          </a:p>
          <a:p>
            <a:pPr marL="0" indent="0">
              <a:buNone/>
            </a:pPr>
            <a:r>
              <a:rPr lang="en-US" dirty="0" smtClean="0"/>
              <a:t> (</a:t>
            </a:r>
            <a:r>
              <a:rPr lang="en-US" dirty="0" err="1" smtClean="0"/>
              <a:t>ab</a:t>
            </a:r>
            <a:r>
              <a:rPr lang="en-US" dirty="0" smtClean="0"/>
              <a:t>)=                                 </a:t>
            </a:r>
            <a:r>
              <a:rPr lang="ar-AE" dirty="0" smtClean="0"/>
              <a:t> أَب</a:t>
            </a:r>
            <a:r>
              <a:rPr lang="en-US" dirty="0" smtClean="0"/>
              <a:t> </a:t>
            </a:r>
          </a:p>
          <a:p>
            <a:pPr marL="0" indent="0">
              <a:buNone/>
            </a:pPr>
            <a:r>
              <a:rPr lang="en-US" dirty="0"/>
              <a:t> </a:t>
            </a:r>
            <a:r>
              <a:rPr lang="en-US" dirty="0" smtClean="0"/>
              <a:t> (</a:t>
            </a:r>
            <a:r>
              <a:rPr lang="en-US" dirty="0" err="1" smtClean="0"/>
              <a:t>udh</a:t>
            </a:r>
            <a:r>
              <a:rPr lang="en-US" dirty="0" smtClean="0"/>
              <a:t>) =                             </a:t>
            </a:r>
            <a:r>
              <a:rPr lang="ar-AE" dirty="0" smtClean="0"/>
              <a:t> </a:t>
            </a:r>
            <a:r>
              <a:rPr lang="ar-AE" dirty="0"/>
              <a:t>أُذ</a:t>
            </a:r>
            <a:r>
              <a:rPr lang="en-US" dirty="0" smtClean="0"/>
              <a:t> </a:t>
            </a:r>
          </a:p>
          <a:p>
            <a:pPr marL="0" indent="0">
              <a:buNone/>
            </a:pPr>
            <a:r>
              <a:rPr lang="en-US" dirty="0"/>
              <a:t> </a:t>
            </a:r>
            <a:r>
              <a:rPr lang="en-US" dirty="0" smtClean="0"/>
              <a:t>(in) =                                 </a:t>
            </a:r>
            <a:r>
              <a:rPr lang="ar-AE" dirty="0" smtClean="0"/>
              <a:t>إِن</a:t>
            </a:r>
            <a:r>
              <a:rPr lang="en-US" dirty="0" smtClean="0"/>
              <a:t>   </a:t>
            </a:r>
          </a:p>
          <a:p>
            <a:pPr marL="0" indent="0">
              <a:buNone/>
            </a:pPr>
            <a:endParaRPr lang="en-US" dirty="0"/>
          </a:p>
          <a:p>
            <a:pPr marL="0" indent="0">
              <a:buNone/>
            </a:pPr>
            <a:r>
              <a:rPr lang="en-US" dirty="0" smtClean="0"/>
              <a:t>The small shape (</a:t>
            </a:r>
            <a:r>
              <a:rPr lang="ar-AE" dirty="0" smtClean="0"/>
              <a:t>ء</a:t>
            </a:r>
            <a:r>
              <a:rPr lang="en-US" dirty="0" smtClean="0"/>
              <a:t>) is known as </a:t>
            </a:r>
            <a:r>
              <a:rPr lang="en-US" dirty="0" err="1" smtClean="0"/>
              <a:t>hamza</a:t>
            </a:r>
            <a:r>
              <a:rPr lang="en-US" dirty="0" smtClean="0"/>
              <a:t>.</a:t>
            </a:r>
          </a:p>
        </p:txBody>
      </p:sp>
    </p:spTree>
    <p:extLst>
      <p:ext uri="{BB962C8B-B14F-4D97-AF65-F5344CB8AC3E}">
        <p14:creationId xmlns:p14="http://schemas.microsoft.com/office/powerpoint/2010/main" val="11346357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buNone/>
            </a:pPr>
            <a:r>
              <a:rPr lang="en-US" sz="6600" dirty="0" smtClean="0"/>
              <a:t> Practice saying these letters with their vowels.</a:t>
            </a:r>
          </a:p>
          <a:p>
            <a:pPr marL="0" indent="0">
              <a:buNone/>
            </a:pPr>
            <a:r>
              <a:rPr lang="en-US" sz="6600" dirty="0" smtClean="0"/>
              <a:t>1] </a:t>
            </a:r>
            <a:r>
              <a:rPr lang="en-US" sz="6600" dirty="0"/>
              <a:t>	</a:t>
            </a:r>
            <a:r>
              <a:rPr lang="ar-AE" sz="6600" dirty="0"/>
              <a:t>إِذْن</a:t>
            </a:r>
            <a:r>
              <a:rPr lang="en-US" sz="6600" dirty="0" smtClean="0"/>
              <a:t>                 3] </a:t>
            </a:r>
            <a:r>
              <a:rPr lang="ar-AE" sz="6600" dirty="0"/>
              <a:t>أُذْن </a:t>
            </a:r>
            <a:r>
              <a:rPr lang="en-US" sz="6600" dirty="0" smtClean="0"/>
              <a:t>	  </a:t>
            </a:r>
            <a:endParaRPr lang="ar-AE" sz="6600" dirty="0"/>
          </a:p>
          <a:p>
            <a:pPr marL="0" indent="0">
              <a:buNone/>
            </a:pPr>
            <a:r>
              <a:rPr lang="en-US" sz="6600" dirty="0" smtClean="0"/>
              <a:t>2] 	  </a:t>
            </a:r>
            <a:r>
              <a:rPr lang="ar-AE" sz="6600" dirty="0"/>
              <a:t> إِيران</a:t>
            </a:r>
            <a:r>
              <a:rPr lang="en-US" sz="6600" dirty="0" smtClean="0"/>
              <a:t>            4] </a:t>
            </a:r>
            <a:r>
              <a:rPr lang="ar-AE" sz="6600" dirty="0"/>
              <a:t>أَنْتَ/ أَنْتِ</a:t>
            </a:r>
            <a:endParaRPr lang="en-US" sz="6600" dirty="0"/>
          </a:p>
        </p:txBody>
      </p:sp>
      <p:sp>
        <p:nvSpPr>
          <p:cNvPr id="6" name="Title 5"/>
          <p:cNvSpPr>
            <a:spLocks noGrp="1"/>
          </p:cNvSpPr>
          <p:nvPr>
            <p:ph type="title"/>
          </p:nvPr>
        </p:nvSpPr>
        <p:spPr/>
        <p:txBody>
          <a:bodyPr>
            <a:normAutofit/>
          </a:bodyPr>
          <a:lstStyle/>
          <a:p>
            <a:r>
              <a:rPr lang="en-US" dirty="0" smtClean="0"/>
              <a:t>Mini practice</a:t>
            </a:r>
            <a:endParaRPr lang="en-US" dirty="0"/>
          </a:p>
        </p:txBody>
      </p:sp>
    </p:spTree>
    <p:extLst>
      <p:ext uri="{BB962C8B-B14F-4D97-AF65-F5344CB8AC3E}">
        <p14:creationId xmlns:p14="http://schemas.microsoft.com/office/powerpoint/2010/main" val="21374125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4000" dirty="0" smtClean="0"/>
              <a:t> Lets examine this !</a:t>
            </a:r>
          </a:p>
          <a:p>
            <a:pPr marL="0" indent="0" algn="r">
              <a:buNone/>
            </a:pPr>
            <a:r>
              <a:rPr lang="ar-AE" sz="4000" dirty="0"/>
              <a:t>أنت جميلة!</a:t>
            </a:r>
            <a:endParaRPr lang="en-US" sz="4000" dirty="0" smtClean="0"/>
          </a:p>
          <a:p>
            <a:pPr marL="0" indent="0">
              <a:buNone/>
            </a:pPr>
            <a:endParaRPr lang="en-US" sz="4000" dirty="0" smtClean="0"/>
          </a:p>
          <a:p>
            <a:pPr marL="0" indent="0">
              <a:buNone/>
            </a:pPr>
            <a:endParaRPr lang="en-US" sz="4000" dirty="0"/>
          </a:p>
          <a:p>
            <a:pPr marL="0" indent="0">
              <a:buNone/>
            </a:pPr>
            <a:r>
              <a:rPr lang="en-US" sz="4000" dirty="0" smtClean="0"/>
              <a:t>You </a:t>
            </a:r>
            <a:r>
              <a:rPr lang="en-US" sz="4000" dirty="0"/>
              <a:t>are beautiful</a:t>
            </a:r>
            <a:r>
              <a:rPr lang="en-US" sz="4000" dirty="0" smtClean="0"/>
              <a:t>!(F)</a:t>
            </a:r>
            <a:endParaRPr lang="ar-AE" sz="4000" dirty="0"/>
          </a:p>
        </p:txBody>
      </p:sp>
      <p:sp>
        <p:nvSpPr>
          <p:cNvPr id="6" name="Title 5"/>
          <p:cNvSpPr>
            <a:spLocks noGrp="1"/>
          </p:cNvSpPr>
          <p:nvPr>
            <p:ph type="title"/>
          </p:nvPr>
        </p:nvSpPr>
        <p:spPr/>
        <p:txBody>
          <a:bodyPr>
            <a:normAutofit fontScale="90000"/>
          </a:bodyPr>
          <a:lstStyle/>
          <a:p>
            <a:r>
              <a:rPr lang="en-US" dirty="0" smtClean="0"/>
              <a:t>Make sure you write the previous examples in your note book</a:t>
            </a:r>
            <a:endParaRPr lang="en-US" dirty="0"/>
          </a:p>
        </p:txBody>
      </p:sp>
    </p:spTree>
    <p:extLst>
      <p:ext uri="{BB962C8B-B14F-4D97-AF65-F5344CB8AC3E}">
        <p14:creationId xmlns:p14="http://schemas.microsoft.com/office/powerpoint/2010/main" val="3693546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554</TotalTime>
  <Words>485</Words>
  <Application>Microsoft Office PowerPoint</Application>
  <PresentationFormat>On-screen Show (4:3)</PresentationFormat>
  <Paragraphs>86</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Cooper Black</vt:lpstr>
      <vt:lpstr>Times New Roman</vt:lpstr>
      <vt:lpstr>Office Theme</vt:lpstr>
      <vt:lpstr>Welcome to Arabic Level I by Kurzban</vt:lpstr>
      <vt:lpstr> Lesson 5:                               الدرس الخامس  </vt:lpstr>
      <vt:lpstr> Lesson 5: Do Now: Review short and long vowels </vt:lpstr>
      <vt:lpstr>Arabic Alphabet: practice connecting them</vt:lpstr>
      <vt:lpstr>Lesson 5: Review short &amp; long vowels </vt:lpstr>
      <vt:lpstr>Working with Hamza </vt:lpstr>
      <vt:lpstr>Hamza</vt:lpstr>
      <vt:lpstr>Mini practice</vt:lpstr>
      <vt:lpstr>Make sure you write the previous examples in your note book</vt:lpstr>
      <vt:lpstr>Make sure you write the previous examples in your note book</vt:lpstr>
      <vt:lpstr>Make sure you write the previous examples in your note book</vt:lpstr>
      <vt:lpstr>Make sure you write the previous examples in your note book</vt:lpstr>
      <vt:lpstr>Literature</vt:lpstr>
      <vt:lpstr>Literature</vt:lpstr>
      <vt:lpstr>Summary</vt:lpstr>
      <vt:lpstr>Review</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NPCSD</dc:creator>
  <cp:lastModifiedBy>Kurzban, Souad</cp:lastModifiedBy>
  <cp:revision>77</cp:revision>
  <dcterms:created xsi:type="dcterms:W3CDTF">2013-07-02T19:06:35Z</dcterms:created>
  <dcterms:modified xsi:type="dcterms:W3CDTF">2015-09-28T15:34:39Z</dcterms:modified>
</cp:coreProperties>
</file>